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5" r:id="rId4"/>
    <p:sldId id="287" r:id="rId5"/>
    <p:sldId id="275" r:id="rId6"/>
    <p:sldId id="288" r:id="rId7"/>
    <p:sldId id="289" r:id="rId8"/>
    <p:sldId id="290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F1AB73-D908-4FC8-B627-3E0D5E51BC77}">
          <p14:sldIdLst>
            <p14:sldId id="256"/>
            <p14:sldId id="286"/>
            <p14:sldId id="285"/>
            <p14:sldId id="287"/>
            <p14:sldId id="275"/>
            <p14:sldId id="288"/>
            <p14:sldId id="289"/>
            <p14:sldId id="29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DBE"/>
    <a:srgbClr val="8CAAD4"/>
    <a:srgbClr val="F2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118" d="100"/>
          <a:sy n="118" d="100"/>
        </p:scale>
        <p:origin x="108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DD603-3FB5-4C49-A9CD-98E0DF5ABE1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836AC-26BD-420A-93BB-8E22E3DC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3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5F316-F476-4A55-8CBF-1D24B8832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16C03F-EC93-4009-B368-1040D379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7E835-14D5-40E7-9415-08DEB505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C16C-06DF-45D5-8E09-AF8DBE54BE30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B58A8-2FFD-446E-9178-BF6EA687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6BC57-6F38-4FC9-84A3-EB3EA0BB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88DE-8509-4CE4-B546-1F065AF7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0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8358A-6A9A-45A4-AF99-F3C7F91C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956"/>
            <a:ext cx="10515600" cy="117039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15379E-243C-49EA-98CC-476AAF1B1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450"/>
            <a:ext cx="10515600" cy="37195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04030235-A492-4F32-9DD1-6B3042283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6202" y="1690"/>
            <a:ext cx="3170195" cy="789168"/>
          </a:xfrm>
          <a:prstGeom prst="rect">
            <a:avLst/>
          </a:prstGeom>
        </p:spPr>
      </p:pic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1C174753-9EEF-4759-A3BB-8221C56859D0}"/>
              </a:ext>
            </a:extLst>
          </p:cNvPr>
          <p:cNvSpPr txBox="1">
            <a:spLocks/>
          </p:cNvSpPr>
          <p:nvPr userDrawn="1"/>
        </p:nvSpPr>
        <p:spPr>
          <a:xfrm>
            <a:off x="681852" y="421073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E0688DE-8509-4CE4-B546-1F065AF71DB2}" type="slidenum">
              <a:rPr lang="ru-RU" sz="2800" smtClean="0"/>
              <a:pPr algn="l"/>
              <a:t>‹#›</a:t>
            </a:fld>
            <a:endParaRPr lang="ru-RU" sz="28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EFC0942-94C1-4812-BA6B-AD181C514B93}"/>
              </a:ext>
            </a:extLst>
          </p:cNvPr>
          <p:cNvCxnSpPr>
            <a:cxnSpLocks/>
          </p:cNvCxnSpPr>
          <p:nvPr userDrawn="1"/>
        </p:nvCxnSpPr>
        <p:spPr>
          <a:xfrm>
            <a:off x="0" y="788174"/>
            <a:ext cx="11153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:a16="http://schemas.microsoft.com/office/drawing/2014/main" id="{BF84EF32-996E-44C5-8C66-74D450939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4474" y="407280"/>
            <a:ext cx="7734301" cy="3651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ru-RU" dirty="0"/>
              <a:t>Колонтитул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4753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8358A-6A9A-45A4-AF99-F3C7F91C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956"/>
            <a:ext cx="10515600" cy="117039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15379E-243C-49EA-98CC-476AAF1B1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450"/>
            <a:ext cx="10515600" cy="311641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1C174753-9EEF-4759-A3BB-8221C56859D0}"/>
              </a:ext>
            </a:extLst>
          </p:cNvPr>
          <p:cNvSpPr txBox="1">
            <a:spLocks/>
          </p:cNvSpPr>
          <p:nvPr userDrawn="1"/>
        </p:nvSpPr>
        <p:spPr>
          <a:xfrm>
            <a:off x="681852" y="421073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E0688DE-8509-4CE4-B546-1F065AF71DB2}" type="slidenum">
              <a:rPr lang="ru-RU" sz="2800" smtClean="0"/>
              <a:pPr algn="l"/>
              <a:t>‹#›</a:t>
            </a:fld>
            <a:endParaRPr lang="ru-RU" sz="280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F84EF32-996E-44C5-8C66-74D450939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4474" y="407280"/>
            <a:ext cx="7734301" cy="3651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ru-RU" dirty="0"/>
              <a:t>Колонтитул слайда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16D5D28-6E0B-429E-BD21-6074EE19A3CB}"/>
              </a:ext>
            </a:extLst>
          </p:cNvPr>
          <p:cNvCxnSpPr>
            <a:cxnSpLocks/>
          </p:cNvCxnSpPr>
          <p:nvPr userDrawn="1"/>
        </p:nvCxnSpPr>
        <p:spPr>
          <a:xfrm>
            <a:off x="0" y="5956858"/>
            <a:ext cx="11353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F3088A-C86E-4015-BDD7-3FE609DB0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5277" y="6164867"/>
            <a:ext cx="2472860" cy="3157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4FB96C8-583D-414B-898B-7EC03552C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008" y="6133692"/>
            <a:ext cx="1014343" cy="37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6">
            <a:extLst>
              <a:ext uri="{FF2B5EF4-FFF2-40B4-BE49-F238E27FC236}">
                <a16:creationId xmlns:a16="http://schemas.microsoft.com/office/drawing/2014/main" id="{9113AF89-2AF8-4CA3-8DCC-744B32FF5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6202" y="1690"/>
            <a:ext cx="3170195" cy="78916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EFC0942-94C1-4812-BA6B-AD181C514B93}"/>
              </a:ext>
            </a:extLst>
          </p:cNvPr>
          <p:cNvCxnSpPr>
            <a:cxnSpLocks/>
          </p:cNvCxnSpPr>
          <p:nvPr userDrawn="1"/>
        </p:nvCxnSpPr>
        <p:spPr>
          <a:xfrm>
            <a:off x="0" y="788174"/>
            <a:ext cx="11153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2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01A50-3D4F-43F0-AF84-0DCC9CAA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0A3D95-2792-466E-8A22-A8BF30DED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DB8C4-522A-45F8-A914-BF815F436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C16C-06DF-45D5-8E09-AF8DBE54BE30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FEEBB-2D93-4667-8F6D-6E8EB179D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A86E9-FF92-4707-A386-4BF49183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88DE-8509-4CE4-B546-1F065AF7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Yzhalilo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A66EBA-3056-46D1-A115-7D87B5332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12019" cy="590201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361AC-434B-478E-B0E0-BAB30D21C12E}"/>
              </a:ext>
            </a:extLst>
          </p:cNvPr>
          <p:cNvGrpSpPr/>
          <p:nvPr/>
        </p:nvGrpSpPr>
        <p:grpSpPr>
          <a:xfrm>
            <a:off x="7116340" y="5456686"/>
            <a:ext cx="4361215" cy="443146"/>
            <a:chOff x="7746375" y="6133692"/>
            <a:chExt cx="3652976" cy="37118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38BFDAE-6CF9-4E0C-8BD2-71E9847E3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46375" y="6164867"/>
              <a:ext cx="2472860" cy="315791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0F4F3A6-1335-4162-9EC6-21CAFFF5F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5008" y="6133692"/>
              <a:ext cx="1014343" cy="3711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E1D34-F984-4546-B214-10F2758DA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376" y="3398157"/>
            <a:ext cx="9465068" cy="1557338"/>
          </a:xfrm>
        </p:spPr>
        <p:txBody>
          <a:bodyPr>
            <a:noAutofit/>
          </a:bodyPr>
          <a:lstStyle/>
          <a:p>
            <a:pPr algn="r"/>
            <a:r>
              <a:rPr lang="ru-RU" sz="4400" b="1" dirty="0"/>
              <a:t>ДЕМОКРАТИЧНІ ІНСТИТУТИ ДЛЯ ГРОМАД З ОБМЕЖЕНИМИ МОЖЛИВОСТЯМИ САМОВРЯДУВАННЯ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7F572D1-455F-4E0F-A48C-038C7BA35247}"/>
              </a:ext>
            </a:extLst>
          </p:cNvPr>
          <p:cNvCxnSpPr/>
          <p:nvPr/>
        </p:nvCxnSpPr>
        <p:spPr>
          <a:xfrm>
            <a:off x="0" y="5133975"/>
            <a:ext cx="114395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51133" y="956109"/>
            <a:ext cx="5178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Ярослав Жаліло, </a:t>
            </a:r>
            <a:r>
              <a:rPr lang="uk-UA" dirty="0" err="1"/>
              <a:t>д.е.н</a:t>
            </a:r>
            <a:r>
              <a:rPr lang="uk-UA" dirty="0"/>
              <a:t>., </a:t>
            </a:r>
            <a:br>
              <a:rPr lang="uk-UA" dirty="0"/>
            </a:br>
            <a:r>
              <a:rPr lang="uk-UA" dirty="0"/>
              <a:t>Центр антикризових досліджень</a:t>
            </a:r>
          </a:p>
          <a:p>
            <a:pPr algn="r"/>
            <a:r>
              <a:rPr lang="uk-UA" dirty="0"/>
              <a:t>Анатолій Головка, </a:t>
            </a:r>
            <a:r>
              <a:rPr lang="uk-UA" dirty="0" err="1"/>
              <a:t>к.п.н</a:t>
            </a:r>
            <a:r>
              <a:rPr lang="uk-UA" dirty="0"/>
              <a:t>.,</a:t>
            </a:r>
          </a:p>
          <a:p>
            <a:pPr algn="r"/>
            <a:r>
              <a:rPr lang="ru-RU" dirty="0"/>
              <a:t>Центр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9D2A2-C507-52E3-5736-F888C009BED4}"/>
              </a:ext>
            </a:extLst>
          </p:cNvPr>
          <p:cNvSpPr txBox="1"/>
          <p:nvPr/>
        </p:nvSpPr>
        <p:spPr>
          <a:xfrm>
            <a:off x="8310467" y="5916701"/>
            <a:ext cx="329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Київ, 13 травня 2025 р.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D18E8B-49A8-D884-55F0-D29DB96A12E3}"/>
              </a:ext>
            </a:extLst>
          </p:cNvPr>
          <p:cNvSpPr/>
          <p:nvPr/>
        </p:nvSpPr>
        <p:spPr>
          <a:xfrm>
            <a:off x="10266551" y="5267915"/>
            <a:ext cx="1345468" cy="752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50FA7D-7B8E-6282-AFE0-C74153142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9" y="4443836"/>
            <a:ext cx="2414164" cy="24141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1604CE-57BC-E9E5-3F4D-35777898E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327" y="272989"/>
            <a:ext cx="3124636" cy="6858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04CB2E-9344-6C05-8755-BB43A2F10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72" y="172720"/>
            <a:ext cx="3311810" cy="8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9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F03B-5269-E645-1168-37BD77D21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B2C8CC-19D2-D67E-F98A-92BE85396FE7}"/>
              </a:ext>
            </a:extLst>
          </p:cNvPr>
          <p:cNvSpPr txBox="1"/>
          <p:nvPr/>
        </p:nvSpPr>
        <p:spPr>
          <a:xfrm>
            <a:off x="333409" y="5565518"/>
            <a:ext cx="1137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defRPr>
            </a:lvl1pPr>
          </a:lstStyle>
          <a:p>
            <a:r>
              <a:rPr lang="ru-RU" dirty="0"/>
              <a:t>Станом на травень 2024 року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утворено</a:t>
            </a:r>
            <a:r>
              <a:rPr lang="ru-RU" dirty="0"/>
              <a:t> 186 ВА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. </a:t>
            </a:r>
          </a:p>
          <a:p>
            <a:r>
              <a:rPr lang="ru-RU" dirty="0" err="1"/>
              <a:t>Це</a:t>
            </a:r>
            <a:r>
              <a:rPr lang="ru-RU" dirty="0"/>
              <a:t> становить 13 %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громад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EA1077-090E-7CED-5CC5-3E3FDBC8A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7" y="844454"/>
            <a:ext cx="6659925" cy="47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7D435-40D9-00AC-7EF4-3F887DBF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9D4AF52F-2660-36A7-3E12-54BDCD0E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8" y="590916"/>
            <a:ext cx="10515600" cy="1170395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4D7DBE"/>
                </a:solidFill>
              </a:rPr>
              <a:t>Ризики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функціонування</a:t>
            </a:r>
            <a:r>
              <a:rPr lang="ru-RU" sz="3200" dirty="0">
                <a:solidFill>
                  <a:srgbClr val="4D7DBE"/>
                </a:solidFill>
              </a:rPr>
              <a:t> ВА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D4640-D6FE-4A23-67C4-208872A91B0F}"/>
              </a:ext>
            </a:extLst>
          </p:cNvPr>
          <p:cNvSpPr txBox="1"/>
          <p:nvPr/>
        </p:nvSpPr>
        <p:spPr>
          <a:xfrm>
            <a:off x="1161143" y="1504161"/>
            <a:ext cx="10014857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нерозуміння особливостей та специфіки громади та регіону;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брак комунікації з жителями громад про діяльність ВА;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брак обговорення з мешканцями планів відновлення та відбудови;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затягування у розв’язання поточних проблем, за недостатньої уваги системним рішенням, важливим для громади;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ймовірність непрозорого розподілу гуманітарної допомоги;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недостатня комунікація між ВА і центральною владою та з місцевими ОЦВ.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B5671-B895-7B72-B890-430DA91DA593}"/>
              </a:ext>
            </a:extLst>
          </p:cNvPr>
          <p:cNvSpPr txBox="1"/>
          <p:nvPr/>
        </p:nvSpPr>
        <p:spPr>
          <a:xfrm>
            <a:off x="407300" y="6029975"/>
            <a:ext cx="1137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Ключова проблема - відсутність інституційної організації взаємодії громад з ВА, налагодженої інформаційної прозорості та інклюзії.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8415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6A4F0-D8C1-98F8-12E9-127EB8F76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97CFAF89-FA7D-EED2-140D-F5501AF1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8" y="619945"/>
            <a:ext cx="10515600" cy="1170395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4D7DBE"/>
                </a:solidFill>
              </a:rPr>
              <a:t>Наявні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інструменти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дорадчої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демократії</a:t>
            </a:r>
            <a:r>
              <a:rPr lang="ru-RU" sz="3200" dirty="0">
                <a:solidFill>
                  <a:srgbClr val="4D7DBE"/>
                </a:solidFill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2399A-C4EB-3F1F-E34B-3C1723350945}"/>
              </a:ext>
            </a:extLst>
          </p:cNvPr>
          <p:cNvSpPr txBox="1"/>
          <p:nvPr/>
        </p:nvSpPr>
        <p:spPr>
          <a:xfrm>
            <a:off x="912093" y="1577593"/>
            <a:ext cx="106557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консультативно-дорадчі органи при ОМС та їх посадових особах;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громадська оцінка (експертиза) діяльності виконавчих органів та посадових осіб;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публічні консультації;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загальні збори або конференції за місцем проживання;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місцева ініціатива;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громадські слухання з важливих питань громади;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індивідуальні інструменти;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неформальні засоби залучення членів громад до взаємодії;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побудова «просторів згуртованості».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358B-252E-79B8-98D9-7583A11FC8A3}"/>
              </a:ext>
            </a:extLst>
          </p:cNvPr>
          <p:cNvSpPr txBox="1"/>
          <p:nvPr/>
        </p:nvSpPr>
        <p:spPr>
          <a:xfrm>
            <a:off x="551290" y="5934670"/>
            <a:ext cx="1137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Процес розбудови дорадчої демократії має включати формування інституційного базису місцевої самоврядності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2103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DADD9660-6C05-4F22-A284-F388749C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5851" y="-19464"/>
            <a:ext cx="10515600" cy="1170395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4D7DBE"/>
                </a:solidFill>
              </a:rPr>
              <a:t>Інституційний</a:t>
            </a:r>
            <a:r>
              <a:rPr lang="ru-RU" sz="3200" dirty="0">
                <a:solidFill>
                  <a:srgbClr val="4D7DBE"/>
                </a:solidFill>
              </a:rPr>
              <a:t> базис </a:t>
            </a:r>
            <a:r>
              <a:rPr lang="ru-RU" sz="3200" dirty="0" err="1">
                <a:solidFill>
                  <a:srgbClr val="4D7DBE"/>
                </a:solidFill>
              </a:rPr>
              <a:t>місцевої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самоврядності</a:t>
            </a:r>
            <a:endParaRPr lang="uk-UA" sz="3200" dirty="0">
              <a:solidFill>
                <a:srgbClr val="4D7DB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55DE0-CC23-C344-0D5A-213DCFBA8E29}"/>
              </a:ext>
            </a:extLst>
          </p:cNvPr>
          <p:cNvSpPr txBox="1"/>
          <p:nvPr/>
        </p:nvSpPr>
        <p:spPr>
          <a:xfrm>
            <a:off x="393813" y="3992219"/>
            <a:ext cx="5468479" cy="190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800"/>
              </a:spcAft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Інститути економічної демократії: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uk-UA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партисипативне</a:t>
            </a: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бюджетування;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публічно-приватне партнерство;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соціальне підприємництво.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EF0DC-5F8E-E799-6D36-24FEE53450CC}"/>
              </a:ext>
            </a:extLst>
          </p:cNvPr>
          <p:cNvSpPr txBox="1"/>
          <p:nvPr/>
        </p:nvSpPr>
        <p:spPr>
          <a:xfrm>
            <a:off x="6329710" y="3922480"/>
            <a:ext cx="5468479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«Розумна» громада:</a:t>
            </a:r>
          </a:p>
          <a:p>
            <a:pPr marL="174625" indent="-174625"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інтеграція розбудови «розумних» мереж до програм відновлення;</a:t>
            </a:r>
          </a:p>
          <a:p>
            <a:pPr marL="174625" indent="-174625"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інтеграція до систем прийняття рішень;</a:t>
            </a:r>
          </a:p>
          <a:p>
            <a:pPr marL="174625" indent="-174625"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використання для залучення членів громад.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B747C-C9CC-3354-9059-51F743D5F11F}"/>
              </a:ext>
            </a:extLst>
          </p:cNvPr>
          <p:cNvSpPr txBox="1"/>
          <p:nvPr/>
        </p:nvSpPr>
        <p:spPr>
          <a:xfrm>
            <a:off x="3361762" y="976763"/>
            <a:ext cx="6159609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Мережа ГО та самоврядних об’єднань:</a:t>
            </a:r>
          </a:p>
          <a:p>
            <a:pPr marL="363538"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сприяння створенню ГО</a:t>
            </a:r>
          </a:p>
          <a:p>
            <a:pPr marL="363538"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підтримка створення ОСН, ОСББ </a:t>
            </a:r>
          </a:p>
          <a:p>
            <a:pPr marL="536575" indent="-173038"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заохочення участі ГО та ОСН в інструментах дорадчої демократії;</a:t>
            </a:r>
          </a:p>
          <a:p>
            <a:pPr marL="536575" indent="-173038">
              <a:spcBef>
                <a:spcPts val="600"/>
              </a:spcBef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інтеграція ОСН та ОСББ у поле ОГС.</a:t>
            </a:r>
          </a:p>
        </p:txBody>
      </p:sp>
    </p:spTree>
    <p:extLst>
      <p:ext uri="{BB962C8B-B14F-4D97-AF65-F5344CB8AC3E}">
        <p14:creationId xmlns:p14="http://schemas.microsoft.com/office/powerpoint/2010/main" val="278628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EC351-9C43-5C82-03E5-A80A82A44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EAD15C0A-758F-E0DA-1DA5-2C2F5ADF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66" y="721544"/>
            <a:ext cx="10515600" cy="117039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4D7DBE"/>
                </a:solidFill>
              </a:rPr>
              <a:t>Кроки </a:t>
            </a:r>
            <a:r>
              <a:rPr lang="ru-RU" sz="3200" dirty="0" err="1">
                <a:solidFill>
                  <a:srgbClr val="4D7DBE"/>
                </a:solidFill>
              </a:rPr>
              <a:t>щодо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впровадження</a:t>
            </a:r>
            <a:r>
              <a:rPr lang="ru-RU" sz="3200" dirty="0">
                <a:solidFill>
                  <a:srgbClr val="4D7DBE"/>
                </a:solidFill>
              </a:rPr>
              <a:t>  </a:t>
            </a:r>
            <a:r>
              <a:rPr lang="ru-RU" sz="3200" dirty="0" err="1">
                <a:solidFill>
                  <a:srgbClr val="4D7DBE"/>
                </a:solidFill>
              </a:rPr>
              <a:t>інструментів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дорадчої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демократії</a:t>
            </a:r>
            <a:r>
              <a:rPr lang="ru-RU" sz="3200" dirty="0">
                <a:solidFill>
                  <a:srgbClr val="4D7DBE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CD22B-CE5B-E433-8799-390CD5935868}"/>
              </a:ext>
            </a:extLst>
          </p:cNvPr>
          <p:cNvSpPr txBox="1"/>
          <p:nvPr/>
        </p:nvSpPr>
        <p:spPr>
          <a:xfrm>
            <a:off x="841830" y="1837995"/>
            <a:ext cx="105156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Сприяння розвитку інструментів дорадчої демократії у громаді: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включення використання інструментів дорадчої демократії до типових статутів громад;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сприяння поширенню цифрової грамотності членів громад;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розроблення методичних рекомендацій для ВА/ОМС щодо </a:t>
            </a:r>
            <a:r>
              <a:rPr lang="uk-UA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модерування</a:t>
            </a: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громадського діалогу та запобігання конфліктам;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забезпечення максимальної прозорості поточного функціонування ВА/ОМС;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пропагування активістської політичної культури, сприяння утвердженню лідерів, фаховості учасників діалогу;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локальних  просторів згуртованості</a:t>
            </a: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1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6BF36-9FEA-06DD-F650-48349372D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318C8E-448D-FA2A-AF3D-B919E0609AE4}"/>
              </a:ext>
            </a:extLst>
          </p:cNvPr>
          <p:cNvSpPr txBox="1"/>
          <p:nvPr/>
        </p:nvSpPr>
        <p:spPr>
          <a:xfrm>
            <a:off x="928915" y="1727201"/>
            <a:ext cx="1081314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Оптимізація механізмів врядування громад з обмеженими можливостями самоврядування: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регламентування спеціальних адміністрацій на період обмежених можливостей територіального самоврядування;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визначення критеріїв можливості відновлення ОМС; 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доповнення повноважень ВА щодо підготовки до відновлення ОМС;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залучення ВА районів до підтримки впровадження засад самоврядності та дорадчої демократії;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розроблення спеціальних регуляцій для громад в умовах високих безпекових ризиків;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забезпечення безпеки та правопорядку в громадах в умовах високих безпекових ризиків;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впровадження методик виявлення проблем розвитку громад;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налагодження взаємодії ВА з профільними міністерствами.</a:t>
            </a:r>
          </a:p>
        </p:txBody>
      </p:sp>
      <p:sp>
        <p:nvSpPr>
          <p:cNvPr id="6" name="Заголовок 8">
            <a:extLst>
              <a:ext uri="{FF2B5EF4-FFF2-40B4-BE49-F238E27FC236}">
                <a16:creationId xmlns:a16="http://schemas.microsoft.com/office/drawing/2014/main" id="{0E19620A-616D-C4D7-192F-E992CFD9FA0D}"/>
              </a:ext>
            </a:extLst>
          </p:cNvPr>
          <p:cNvSpPr txBox="1">
            <a:spLocks/>
          </p:cNvSpPr>
          <p:nvPr/>
        </p:nvSpPr>
        <p:spPr>
          <a:xfrm>
            <a:off x="619166" y="721544"/>
            <a:ext cx="10515600" cy="1170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4D7DBE"/>
                </a:solidFill>
              </a:rPr>
              <a:t>Кроки </a:t>
            </a:r>
            <a:r>
              <a:rPr lang="ru-RU" sz="3200" dirty="0" err="1">
                <a:solidFill>
                  <a:srgbClr val="4D7DBE"/>
                </a:solidFill>
              </a:rPr>
              <a:t>щодо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впровадження</a:t>
            </a:r>
            <a:r>
              <a:rPr lang="ru-RU" sz="3200" dirty="0">
                <a:solidFill>
                  <a:srgbClr val="4D7DBE"/>
                </a:solidFill>
              </a:rPr>
              <a:t>  </a:t>
            </a:r>
            <a:r>
              <a:rPr lang="ru-RU" sz="3200" dirty="0" err="1">
                <a:solidFill>
                  <a:srgbClr val="4D7DBE"/>
                </a:solidFill>
              </a:rPr>
              <a:t>інструментів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дорадчої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демократії</a:t>
            </a:r>
            <a:r>
              <a:rPr lang="ru-RU" sz="3200" dirty="0">
                <a:solidFill>
                  <a:srgbClr val="4D7DBE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108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E33A0-8FCB-3BAB-134F-3C5054A2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DA2086-CD17-3B81-E9D9-E9AC707821DF}"/>
              </a:ext>
            </a:extLst>
          </p:cNvPr>
          <p:cNvSpPr txBox="1"/>
          <p:nvPr/>
        </p:nvSpPr>
        <p:spPr>
          <a:xfrm>
            <a:off x="672440" y="1775824"/>
            <a:ext cx="10847119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Інтеграція відновлення самоврядування до системи стратегування: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визначення завдань ВА щодо відновлення самоврядності в рамках відповідних стратегій деокупації та відновлення;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імплементація завдань відновлення самоврядування до програмних документів щодо відновлення та реінтеграції;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включення забезпечення дорадчої демократії та відновлення основ самоврядності до регіональних та місцевих стратегій;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розробка індикаторів ефективності функціонування місцевої дорадчої демократії;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моніторингових груп для оцінки ефективності функціонування місцевої дорадчої демократії.</a:t>
            </a:r>
          </a:p>
        </p:txBody>
      </p:sp>
      <p:sp>
        <p:nvSpPr>
          <p:cNvPr id="6" name="Заголовок 8">
            <a:extLst>
              <a:ext uri="{FF2B5EF4-FFF2-40B4-BE49-F238E27FC236}">
                <a16:creationId xmlns:a16="http://schemas.microsoft.com/office/drawing/2014/main" id="{9DD072CE-5F71-9C89-7DE3-FD857C8F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66" y="721544"/>
            <a:ext cx="10515600" cy="117039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4D7DBE"/>
                </a:solidFill>
              </a:rPr>
              <a:t>Кроки </a:t>
            </a:r>
            <a:r>
              <a:rPr lang="ru-RU" sz="3200" dirty="0" err="1">
                <a:solidFill>
                  <a:srgbClr val="4D7DBE"/>
                </a:solidFill>
              </a:rPr>
              <a:t>щодо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впровадження</a:t>
            </a:r>
            <a:r>
              <a:rPr lang="ru-RU" sz="3200" dirty="0">
                <a:solidFill>
                  <a:srgbClr val="4D7DBE"/>
                </a:solidFill>
              </a:rPr>
              <a:t>  </a:t>
            </a:r>
            <a:r>
              <a:rPr lang="ru-RU" sz="3200" dirty="0" err="1">
                <a:solidFill>
                  <a:srgbClr val="4D7DBE"/>
                </a:solidFill>
              </a:rPr>
              <a:t>інструментів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дорадчої</a:t>
            </a:r>
            <a:r>
              <a:rPr lang="ru-RU" sz="3200" dirty="0">
                <a:solidFill>
                  <a:srgbClr val="4D7DBE"/>
                </a:solidFill>
              </a:rPr>
              <a:t> </a:t>
            </a:r>
            <a:r>
              <a:rPr lang="ru-RU" sz="3200" dirty="0" err="1">
                <a:solidFill>
                  <a:srgbClr val="4D7DBE"/>
                </a:solidFill>
              </a:rPr>
              <a:t>демократії</a:t>
            </a:r>
            <a:r>
              <a:rPr lang="ru-RU" sz="3200" dirty="0">
                <a:solidFill>
                  <a:srgbClr val="4D7DBE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903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DADD9660-6C05-4F22-A284-F388749C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839" y="1958879"/>
            <a:ext cx="10515600" cy="1170395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4D7DBE"/>
                </a:solidFill>
              </a:rPr>
              <a:t>Дякуємо</a:t>
            </a:r>
            <a:r>
              <a:rPr lang="ru-RU" dirty="0">
                <a:solidFill>
                  <a:srgbClr val="4D7DBE"/>
                </a:solidFill>
              </a:rPr>
              <a:t> за </a:t>
            </a:r>
            <a:r>
              <a:rPr lang="ru-RU" dirty="0" err="1">
                <a:solidFill>
                  <a:srgbClr val="4D7DBE"/>
                </a:solidFill>
              </a:rPr>
              <a:t>увагу</a:t>
            </a:r>
            <a:endParaRPr lang="uk-UA" dirty="0">
              <a:solidFill>
                <a:srgbClr val="4D7DB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5854" y="5532582"/>
            <a:ext cx="475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Yzhalilo@gmail.com</a:t>
            </a:r>
            <a:endParaRPr lang="en-US" dirty="0"/>
          </a:p>
          <a:p>
            <a:r>
              <a:rPr lang="en-US" dirty="0"/>
              <a:t>https://www.facebook.com/yaroslav.zhalilo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058" y="5098472"/>
            <a:ext cx="1080441" cy="10804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A91700-988C-D1E6-B2F3-2255BEEE8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78" y="4502870"/>
            <a:ext cx="2059423" cy="20594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443931-6B77-F301-FAB1-55F5C3FCD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71" y="1260170"/>
            <a:ext cx="2919943" cy="2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11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national platform">
      <a:dk1>
        <a:srgbClr val="292B2D"/>
      </a:dk1>
      <a:lt1>
        <a:sysClr val="window" lastClr="FFFFFF"/>
      </a:lt1>
      <a:dk2>
        <a:srgbClr val="4B7DB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9A1F9"/>
      </a:hlink>
      <a:folHlink>
        <a:srgbClr val="67374F"/>
      </a:folHlink>
    </a:clrScheme>
    <a:fontScheme name="Nat_platform">
      <a:majorFont>
        <a:latin typeface="Roboto Medium"/>
        <a:ea typeface=""/>
        <a:cs typeface=""/>
      </a:majorFont>
      <a:minorFont>
        <a:latin typeface="Roboto 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570</Words>
  <Application>Microsoft Office PowerPoint</Application>
  <PresentationFormat>Широкоэкранный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 </vt:lpstr>
      <vt:lpstr>Roboto Medium</vt:lpstr>
      <vt:lpstr>Тема Office</vt:lpstr>
      <vt:lpstr>ДЕМОКРАТИЧНІ ІНСТИТУТИ ДЛЯ ГРОМАД З ОБМЕЖЕНИМИ МОЖЛИВОСТЯМИ САМОВРЯДУВАННЯ</vt:lpstr>
      <vt:lpstr>Презентация PowerPoint</vt:lpstr>
      <vt:lpstr>Ризики функціонування ВА :</vt:lpstr>
      <vt:lpstr>Наявні інструменти дорадчої демократії: </vt:lpstr>
      <vt:lpstr>Інституційний базис місцевої самоврядності</vt:lpstr>
      <vt:lpstr>Кроки щодо впровадження  інструментів дорадчої демократії. </vt:lpstr>
      <vt:lpstr>Презентация PowerPoint</vt:lpstr>
      <vt:lpstr>Кроки щодо впровадження  інструментів дорадчої демократії. </vt:lpstr>
      <vt:lpstr>Дякуємо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ASPID</dc:creator>
  <cp:lastModifiedBy>Yaroslav Zhalilo</cp:lastModifiedBy>
  <cp:revision>84</cp:revision>
  <dcterms:created xsi:type="dcterms:W3CDTF">2019-09-10T19:23:27Z</dcterms:created>
  <dcterms:modified xsi:type="dcterms:W3CDTF">2025-05-12T20:58:55Z</dcterms:modified>
</cp:coreProperties>
</file>